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3" r:id="rId5"/>
    <p:sldId id="288" r:id="rId6"/>
    <p:sldId id="291" r:id="rId7"/>
    <p:sldId id="292" r:id="rId8"/>
    <p:sldId id="297" r:id="rId9"/>
    <p:sldId id="304" r:id="rId10"/>
    <p:sldId id="298" r:id="rId11"/>
    <p:sldId id="299" r:id="rId12"/>
    <p:sldId id="296" r:id="rId13"/>
    <p:sldId id="301" r:id="rId14"/>
    <p:sldId id="302" r:id="rId15"/>
    <p:sldId id="300" r:id="rId16"/>
    <p:sldId id="295" r:id="rId17"/>
    <p:sldId id="303" r:id="rId18"/>
    <p:sldId id="30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B085E0-5DA5-462C-AC29-877374FFE61B}">
          <p14:sldIdLst>
            <p14:sldId id="283"/>
            <p14:sldId id="288"/>
            <p14:sldId id="291"/>
            <p14:sldId id="292"/>
            <p14:sldId id="297"/>
            <p14:sldId id="304"/>
            <p14:sldId id="298"/>
            <p14:sldId id="299"/>
            <p14:sldId id="296"/>
            <p14:sldId id="301"/>
            <p14:sldId id="302"/>
            <p14:sldId id="300"/>
            <p14:sldId id="295"/>
            <p14:sldId id="303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350"/>
    <a:srgbClr val="50B89F"/>
    <a:srgbClr val="BF1363"/>
    <a:srgbClr val="42A28C"/>
    <a:srgbClr val="C0C6CB"/>
    <a:srgbClr val="42AB8D"/>
    <a:srgbClr val="D65B55"/>
    <a:srgbClr val="D4840B"/>
    <a:srgbClr val="022B38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5581" autoAdjust="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23A3A-E771-4FD3-8C72-1CF7AA1D4304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EF685-576D-468A-900A-09D84A3B3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70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39236-E595-4604-BDDE-24409C4485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метки 11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973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61741"/>
          <a:stretch/>
        </p:blipFill>
        <p:spPr>
          <a:xfrm>
            <a:off x="0" y="-16631"/>
            <a:ext cx="12192000" cy="2385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6629"/>
            <a:ext cx="12192000" cy="2385760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469913"/>
            <a:ext cx="9144000" cy="12550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B8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717314"/>
            <a:ext cx="12192000" cy="162000"/>
          </a:xfrm>
          <a:prstGeom prst="rect">
            <a:avLst/>
          </a:prstGeom>
          <a:solidFill>
            <a:srgbClr val="C0C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656770" y="5564487"/>
            <a:ext cx="6411030" cy="1312763"/>
            <a:chOff x="1706880" y="-251147"/>
            <a:chExt cx="6411030" cy="131276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7525950" y="5172075"/>
            <a:ext cx="3142050" cy="75197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 baseline="0">
                <a:solidFill>
                  <a:srgbClr val="BF136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спикера, ученая степень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30991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спикер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6" b="30243"/>
          <a:stretch/>
        </p:blipFill>
        <p:spPr>
          <a:xfrm>
            <a:off x="0" y="2533880"/>
            <a:ext cx="12192000" cy="223642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2533880"/>
            <a:ext cx="12192000" cy="2236424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9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412750"/>
            <a:ext cx="1079882" cy="9081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3996078" y="1405083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2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Иркутской области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496296" y="2844764"/>
            <a:ext cx="7191375" cy="1066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Полное имя спикера</a:t>
            </a:r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2496296" y="3997289"/>
            <a:ext cx="7191375" cy="59055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aseline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6" y="4991202"/>
            <a:ext cx="353285" cy="353285"/>
          </a:xfrm>
          <a:prstGeom prst="rect">
            <a:avLst/>
          </a:prstGeom>
        </p:spPr>
      </p:pic>
      <p:sp>
        <p:nvSpPr>
          <p:cNvPr id="17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49581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i.ivanov@iro38.ru</a:t>
            </a:r>
            <a:endParaRPr lang="ru-RU" dirty="0"/>
          </a:p>
        </p:txBody>
      </p:sp>
      <p:sp>
        <p:nvSpPr>
          <p:cNvPr id="19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6985210" y="5020077"/>
            <a:ext cx="2702462" cy="764707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aseline="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/>
              <a:t>8(395-2)500-904 (вн. 000)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0" y="5047194"/>
            <a:ext cx="241300" cy="2413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3773081" y="5909601"/>
            <a:ext cx="4637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42A28C"/>
                </a:solidFill>
                <a:latin typeface="+mn-lt"/>
              </a:rPr>
              <a:t>www.iro38.ru</a:t>
            </a:r>
          </a:p>
          <a:p>
            <a:pPr algn="ctr"/>
            <a:r>
              <a:rPr lang="en-US" sz="1100" dirty="0">
                <a:solidFill>
                  <a:srgbClr val="42A28C"/>
                </a:solidFill>
                <a:latin typeface="+mn-lt"/>
              </a:rPr>
              <a:t>facebook.com/groups/iro38/</a:t>
            </a:r>
            <a:r>
              <a:rPr lang="en-US" sz="1100" baseline="0" dirty="0">
                <a:solidFill>
                  <a:srgbClr val="42A28C"/>
                </a:solidFill>
                <a:latin typeface="+mn-lt"/>
              </a:rPr>
              <a:t>      </a:t>
            </a:r>
            <a:r>
              <a:rPr lang="ru-RU" sz="1100" baseline="0" dirty="0">
                <a:solidFill>
                  <a:srgbClr val="42A28C"/>
                </a:solidFill>
                <a:latin typeface="+mn-lt"/>
              </a:rPr>
              <a:t>                     </a:t>
            </a:r>
            <a:r>
              <a:rPr lang="en-US" sz="1100" baseline="0" dirty="0">
                <a:solidFill>
                  <a:srgbClr val="42A28C"/>
                </a:solidFill>
                <a:latin typeface="+mn-lt"/>
              </a:rPr>
              <a:t>            </a:t>
            </a:r>
            <a:r>
              <a:rPr lang="en-US" sz="1100" dirty="0">
                <a:solidFill>
                  <a:srgbClr val="42A28C"/>
                </a:solidFill>
                <a:latin typeface="+mn-lt"/>
              </a:rPr>
              <a:t>instagram.com/</a:t>
            </a:r>
            <a:r>
              <a:rPr lang="en-US" sz="1100" dirty="0" err="1">
                <a:solidFill>
                  <a:srgbClr val="42A28C"/>
                </a:solidFill>
                <a:latin typeface="+mn-lt"/>
              </a:rPr>
              <a:t>gaudpoiro</a:t>
            </a:r>
            <a:r>
              <a:rPr lang="en-US" sz="1100" dirty="0">
                <a:solidFill>
                  <a:srgbClr val="42A28C"/>
                </a:solidFill>
                <a:latin typeface="+mn-lt"/>
              </a:rPr>
              <a:t>/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12" y="6454016"/>
            <a:ext cx="196207" cy="196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15896" r="27251" b="16556"/>
          <a:stretch/>
        </p:blipFill>
        <p:spPr>
          <a:xfrm>
            <a:off x="6534840" y="6457252"/>
            <a:ext cx="194170" cy="1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73516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385761"/>
            <a:ext cx="9144000" cy="133921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09126"/>
            <a:ext cx="9144000" cy="9057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7467600" y="5071932"/>
            <a:ext cx="3200400" cy="96691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ru-RU" sz="1600" baseline="0" smtClean="0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8FD4BF"/>
                </a:solidFill>
                <a:latin typeface="+mj-lt"/>
              </a:rPr>
              <a:t>Фамилия</a:t>
            </a:r>
            <a:r>
              <a:rPr lang="ru-RU" baseline="0" dirty="0">
                <a:solidFill>
                  <a:srgbClr val="8FD4BF"/>
                </a:solidFill>
                <a:latin typeface="+mj-lt"/>
              </a:rPr>
              <a:t> И.О., ученая степень</a:t>
            </a:r>
          </a:p>
          <a:p>
            <a:r>
              <a:rPr lang="ru-RU" baseline="0" dirty="0">
                <a:solidFill>
                  <a:srgbClr val="8FD4BF"/>
                </a:solidFill>
                <a:latin typeface="+mj-lt"/>
              </a:rPr>
              <a:t>должность</a:t>
            </a:r>
            <a:endParaRPr lang="ru-RU" dirty="0">
              <a:solidFill>
                <a:srgbClr val="8FD4BF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698290"/>
            <a:ext cx="12192000" cy="17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2775104" y="5545237"/>
            <a:ext cx="6411030" cy="1312763"/>
            <a:chOff x="1706880" y="-251147"/>
            <a:chExt cx="6411030" cy="131276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r="67258"/>
            <a:stretch/>
          </p:blipFill>
          <p:spPr>
            <a:xfrm>
              <a:off x="7133670" y="-89449"/>
              <a:ext cx="984240" cy="115106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0" r="84174"/>
            <a:stretch/>
          </p:blipFill>
          <p:spPr>
            <a:xfrm>
              <a:off x="5656141" y="-58966"/>
              <a:ext cx="357528" cy="112058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402"/>
            <a:stretch/>
          </p:blipFill>
          <p:spPr>
            <a:xfrm>
              <a:off x="4341980" y="-132533"/>
              <a:ext cx="787700" cy="119414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42" r="63772"/>
            <a:stretch/>
          </p:blipFill>
          <p:spPr>
            <a:xfrm>
              <a:off x="6874590" y="-132533"/>
              <a:ext cx="259080" cy="11941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4" r="55159"/>
            <a:stretch/>
          </p:blipFill>
          <p:spPr>
            <a:xfrm>
              <a:off x="2240280" y="-132533"/>
              <a:ext cx="655320" cy="1194149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4" r="47469"/>
            <a:stretch/>
          </p:blipFill>
          <p:spPr>
            <a:xfrm>
              <a:off x="1706880" y="-132533"/>
              <a:ext cx="533400" cy="1194149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3" r="29122"/>
            <a:stretch/>
          </p:blipFill>
          <p:spPr>
            <a:xfrm>
              <a:off x="2895600" y="-251147"/>
              <a:ext cx="1449202" cy="131276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78" r="19925"/>
            <a:stretch/>
          </p:blipFill>
          <p:spPr>
            <a:xfrm>
              <a:off x="5129680" y="108414"/>
              <a:ext cx="545719" cy="95320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9F3A623-073F-49A9-B3D7-27D82A9FB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6" r="962"/>
            <a:stretch/>
          </p:blipFill>
          <p:spPr>
            <a:xfrm>
              <a:off x="6013669" y="5864"/>
              <a:ext cx="862320" cy="1055752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43" y="395502"/>
            <a:ext cx="1079882" cy="908181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 userDrawn="1"/>
        </p:nvSpPr>
        <p:spPr>
          <a:xfrm>
            <a:off x="3996078" y="1387835"/>
            <a:ext cx="41918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</a:rPr>
              <a:t>Институт развития образования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8593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5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ый тезис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838200" y="2818322"/>
            <a:ext cx="10506075" cy="1639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2818321"/>
            <a:ext cx="10515600" cy="1639379"/>
          </a:xfrm>
          <a:noFill/>
        </p:spPr>
        <p:txBody>
          <a:bodyPr wrap="square" rIns="1152000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Важный тезис</a:t>
            </a: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10311562" y="2716724"/>
            <a:ext cx="590752" cy="848802"/>
            <a:chOff x="9848647" y="2692403"/>
            <a:chExt cx="590752" cy="848802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Параллелограмм 5"/>
            <p:cNvSpPr/>
            <p:nvPr userDrawn="1"/>
          </p:nvSpPr>
          <p:spPr>
            <a:xfrm>
              <a:off x="9848647" y="2695577"/>
              <a:ext cx="578053" cy="98424"/>
            </a:xfrm>
            <a:prstGeom prst="parallelogram">
              <a:avLst>
                <a:gd name="adj" fmla="val 5080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ятиугольник 3"/>
            <p:cNvSpPr/>
            <p:nvPr userDrawn="1"/>
          </p:nvSpPr>
          <p:spPr>
            <a:xfrm rot="5400000">
              <a:off x="9745041" y="2846846"/>
              <a:ext cx="848802" cy="53991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4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rgbClr val="42A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01465"/>
            <a:ext cx="10515600" cy="1261010"/>
          </a:xfrm>
          <a:ln w="28575">
            <a:solidFill>
              <a:schemeClr val="bg1"/>
            </a:solidFill>
          </a:ln>
        </p:spPr>
        <p:txBody>
          <a:bodyPr anchor="ctr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947" b="7368"/>
          <a:stretch/>
        </p:blipFill>
        <p:spPr>
          <a:xfrm>
            <a:off x="10722543" y="0"/>
            <a:ext cx="1469456" cy="4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1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1058779"/>
            <a:ext cx="10515600" cy="63190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2A28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0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2"/>
                    </a14:imgEffect>
                    <a14:imgEffect>
                      <a14:sharpenSoften amount="41000"/>
                    </a14:imgEffect>
                    <a14:imgEffect>
                      <a14:colorTemperature colorTemp="10533"/>
                    </a14:imgEffect>
                    <a14:imgEffect>
                      <a14:saturation sat="0"/>
                    </a14:imgEffect>
                    <a14:imgEffect>
                      <a14:brightnessContrast bright="-21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93" y="819150"/>
            <a:ext cx="6465556" cy="543753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86DF77-CC5A-40B0-B8CC-1D6FD9F696A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48165">
              <a:alpha val="57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8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42A28C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 noChangeAspect="1"/>
          </p:cNvSpPr>
          <p:nvPr>
            <p:ph idx="1"/>
          </p:nvPr>
        </p:nvSpPr>
        <p:spPr>
          <a:xfrm>
            <a:off x="5183187" y="987426"/>
            <a:ext cx="6161087" cy="4881562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022722" y="6483887"/>
            <a:ext cx="169277" cy="3741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vert270" wrap="square" lIns="0" tIns="0" rIns="0" bIns="0" rtlCol="0" anchor="ctr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j-lt"/>
              </a:rPr>
              <a:t>слайд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477425" y="6532442"/>
            <a:ext cx="52604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fld id="{02E7EB4B-B5DC-4E70-B5C3-26E3A565503D}" type="slidenum">
              <a:rPr lang="ru-RU" sz="1800" b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+mj-lt"/>
              </a:rPr>
              <a:pPr algn="r"/>
              <a:t>‹#›</a:t>
            </a:fld>
            <a:endParaRPr lang="ru-RU" sz="4400" b="1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38200" y="6721807"/>
            <a:ext cx="7315200" cy="153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schemeClr val="bg2">
                    <a:lumMod val="75000"/>
                  </a:schemeClr>
                </a:solidFill>
              </a:rPr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EAD04EA-9DE7-4BB2-943B-67DBD2E9C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Копирование, распространение, изменение материалов презентации разрешается только с согласия автора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93FC-B814-40DC-B138-F4C3A11E4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3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7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serossijskie_prosvetite.htm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etodicheskie_videouroki.ht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serossijskij_metodicheskij_seminar_Formirovanie_i_ocenka_funkcionalnoj_gramotnosti_.htm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youtu.be/inrM2Yx5eW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serossijskie_prosvetite.htm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2385761"/>
            <a:ext cx="9583024" cy="1339215"/>
          </a:xfrm>
        </p:spPr>
        <p:txBody>
          <a:bodyPr>
            <a:noAutofit/>
          </a:bodyPr>
          <a:lstStyle/>
          <a:p>
            <a:r>
              <a:rPr lang="ru-RU" sz="3200" b="1" dirty="0"/>
              <a:t>Промежуточные итоги</a:t>
            </a:r>
            <a:r>
              <a:rPr lang="ru-RU" sz="3200" dirty="0"/>
              <a:t> </a:t>
            </a:r>
            <a:r>
              <a:rPr lang="ru-RU" sz="3200" b="1" dirty="0"/>
              <a:t>апробации примерных рабочих программ в 2021/2022 уч. году в Иркутской области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447675"/>
          </a:xfrm>
        </p:spPr>
        <p:txBody>
          <a:bodyPr/>
          <a:lstStyle/>
          <a:p>
            <a:r>
              <a:rPr lang="ru-RU" dirty="0"/>
              <a:t>Вебинар-совещание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79967" y="5194832"/>
            <a:ext cx="3200400" cy="352339"/>
          </a:xfrm>
        </p:spPr>
        <p:txBody>
          <a:bodyPr/>
          <a:lstStyle/>
          <a:p>
            <a:pPr algn="ctr"/>
            <a:r>
              <a:rPr lang="ru-RU" dirty="0"/>
              <a:t>16.122021 г. </a:t>
            </a:r>
          </a:p>
        </p:txBody>
      </p:sp>
    </p:spTree>
    <p:extLst>
      <p:ext uri="{BB962C8B-B14F-4D97-AF65-F5344CB8AC3E}">
        <p14:creationId xmlns:p14="http://schemas.microsoft.com/office/powerpoint/2010/main" val="1814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514" y="551542"/>
            <a:ext cx="5863772" cy="783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Всероссийские просветительские мероприятия и конференции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07314" y="1776693"/>
            <a:ext cx="5863772" cy="388387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Всероссийская научно-практическая конференция "Единая </a:t>
            </a:r>
            <a:r>
              <a:rPr lang="ru-RU" dirty="0" err="1"/>
              <a:t>критериальная</a:t>
            </a:r>
            <a:r>
              <a:rPr lang="ru-RU" dirty="0"/>
              <a:t> система оценки в общем образовании«.</a:t>
            </a:r>
          </a:p>
          <a:p>
            <a:r>
              <a:rPr lang="ru-RU" dirty="0"/>
              <a:t>О Всероссийской научно-практической конференции «Предупреждение и устранение трудностей в обучении младших школьников как проблема профессионального развития педагогов»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9" y="188685"/>
            <a:ext cx="5685745" cy="64936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13715" y="5878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Всероссийские просветительские мероприятия и конференции (edsoo.ru)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53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" y="470920"/>
            <a:ext cx="7934325" cy="20097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95" y="470920"/>
            <a:ext cx="95345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7" y="548368"/>
            <a:ext cx="7176637" cy="6055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286" y="1305522"/>
            <a:ext cx="5344885" cy="1161906"/>
          </a:xfrm>
        </p:spPr>
        <p:txBody>
          <a:bodyPr>
            <a:normAutofit/>
          </a:bodyPr>
          <a:lstStyle/>
          <a:p>
            <a:r>
              <a:rPr lang="ru-RU" b="1" dirty="0"/>
              <a:t>Методические </a:t>
            </a:r>
            <a:r>
              <a:rPr lang="ru-RU" b="1" dirty="0" err="1"/>
              <a:t>видеоуроки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58143" y="5914962"/>
            <a:ext cx="497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Методические </a:t>
            </a:r>
            <a:r>
              <a:rPr lang="ru-RU" dirty="0" err="1">
                <a:hlinkClick r:id="rId3"/>
              </a:rPr>
              <a:t>видеоуроки</a:t>
            </a:r>
            <a:r>
              <a:rPr lang="ru-RU" dirty="0">
                <a:hlinkClick r:id="rId3"/>
              </a:rPr>
              <a:t> и доклады (edsoo.ru)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ПОДГОТОВКА К КРУГЛОМУ СТОЛУ (ФЕВРАЛЬ, 2022)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8424"/>
            <a:ext cx="10515600" cy="2775405"/>
          </a:xfrm>
        </p:spPr>
        <p:txBody>
          <a:bodyPr>
            <a:normAutofit/>
          </a:bodyPr>
          <a:lstStyle/>
          <a:p>
            <a:r>
              <a:rPr lang="ru-RU" dirty="0"/>
              <a:t>Предварительные рекомендации по использованию ПРП со стороны педагогов-предметников</a:t>
            </a:r>
          </a:p>
          <a:p>
            <a:r>
              <a:rPr lang="ru-RU" dirty="0"/>
              <a:t>Предварительные рекомендации по использованию типового методического комплекта со стороны педагогов-предметников и школьных координаторов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2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5" y="239258"/>
            <a:ext cx="9548528" cy="6466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8628" y="16398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hlinkClick r:id="rId3"/>
              </a:rPr>
              <a:t>Всероссийский семинар «Формирование и оценка функциональной грамотности» (edsoo.ru)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87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2385761"/>
            <a:ext cx="9583024" cy="1339215"/>
          </a:xfrm>
        </p:spPr>
        <p:txBody>
          <a:bodyPr>
            <a:noAutofit/>
          </a:bodyPr>
          <a:lstStyle/>
          <a:p>
            <a:r>
              <a:rPr lang="ru-RU" sz="3200" b="1" dirty="0"/>
              <a:t>Промежуточные итоги</a:t>
            </a:r>
            <a:r>
              <a:rPr lang="ru-RU" sz="3200" dirty="0"/>
              <a:t> </a:t>
            </a:r>
            <a:r>
              <a:rPr lang="ru-RU" sz="3200" b="1" dirty="0"/>
              <a:t>апробации примерных рабочих программ в 2021/2022 уч. году в Иркутской области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447675"/>
          </a:xfrm>
        </p:spPr>
        <p:txBody>
          <a:bodyPr/>
          <a:lstStyle/>
          <a:p>
            <a:r>
              <a:rPr lang="ru-RU" dirty="0"/>
              <a:t>Вебинар-совещание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79967" y="5194832"/>
            <a:ext cx="3200400" cy="352339"/>
          </a:xfrm>
        </p:spPr>
        <p:txBody>
          <a:bodyPr/>
          <a:lstStyle/>
          <a:p>
            <a:pPr algn="ctr"/>
            <a:r>
              <a:rPr lang="ru-RU" dirty="0"/>
              <a:t>16.122021 г. </a:t>
            </a:r>
          </a:p>
        </p:txBody>
      </p:sp>
    </p:spTree>
    <p:extLst>
      <p:ext uri="{BB962C8B-B14F-4D97-AF65-F5344CB8AC3E}">
        <p14:creationId xmlns:p14="http://schemas.microsoft.com/office/powerpoint/2010/main" val="4028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CF0DE-5963-4776-A731-6DC61CD5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6" y="127046"/>
            <a:ext cx="6497326" cy="6062140"/>
          </a:xfrm>
          <a:prstGeom prst="rect">
            <a:avLst/>
          </a:prstGeom>
          <a:ln>
            <a:solidFill>
              <a:srgbClr val="1D5350"/>
            </a:solidFill>
          </a:ln>
        </p:spPr>
      </p:pic>
    </p:spTree>
    <p:extLst>
      <p:ext uri="{BB962C8B-B14F-4D97-AF65-F5344CB8AC3E}">
        <p14:creationId xmlns:p14="http://schemas.microsoft.com/office/powerpoint/2010/main" val="18023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5310" t="11026" r="16161" b="5105"/>
          <a:stretch/>
        </p:blipFill>
        <p:spPr>
          <a:xfrm>
            <a:off x="3307185" y="521750"/>
            <a:ext cx="8521958" cy="586377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521750"/>
            <a:ext cx="2325914" cy="30632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51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6600" y="395905"/>
            <a:ext cx="10515600" cy="11101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Cеминар</a:t>
            </a:r>
            <a:r>
              <a:rPr lang="ru-RU" b="1" dirty="0"/>
              <a:t> по вопросам проведения апробации Примерной рабочей программы ООО предмета «Русский язык»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36600" y="2039803"/>
            <a:ext cx="4778919" cy="409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21 декабря 2021 года в 14.30 (время московское) ФГБНУ "Институт стратегии развития образования РАО" проведет семинар по вопросам проведения апробации Примерной рабочей программы ООО предмета "Русский язык".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1289" y="1744310"/>
            <a:ext cx="606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31F20"/>
                </a:solidFill>
                <a:latin typeface="AGLettericaC"/>
              </a:rPr>
              <a:t>Ссылка на подключение: </a:t>
            </a:r>
            <a:r>
              <a:rPr lang="ru-RU" dirty="0">
                <a:solidFill>
                  <a:srgbClr val="6D2463"/>
                </a:solidFill>
                <a:latin typeface="AGLettericaC"/>
                <a:hlinkClick r:id="rId2"/>
              </a:rPr>
              <a:t>https://youtu.be/inrM2Yx5eWU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464491" y="2303138"/>
            <a:ext cx="6546306" cy="4054119"/>
            <a:chOff x="5464491" y="2303138"/>
            <a:chExt cx="6546306" cy="405411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572" y="2303138"/>
              <a:ext cx="6372225" cy="4054119"/>
            </a:xfrm>
            <a:prstGeom prst="rect">
              <a:avLst/>
            </a:prstGeom>
          </p:spPr>
        </p:pic>
        <p:cxnSp>
          <p:nvCxnSpPr>
            <p:cNvPr id="8" name="Прямая со стрелкой 7"/>
            <p:cNvCxnSpPr/>
            <p:nvPr/>
          </p:nvCxnSpPr>
          <p:spPr>
            <a:xfrm flipV="1">
              <a:off x="5464491" y="5689600"/>
              <a:ext cx="1204595" cy="14514"/>
            </a:xfrm>
            <a:prstGeom prst="straightConnector1">
              <a:avLst/>
            </a:prstGeom>
            <a:ln w="76200">
              <a:solidFill>
                <a:srgbClr val="1D53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83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Проблемы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1289"/>
          </a:xfrm>
        </p:spPr>
        <p:txBody>
          <a:bodyPr/>
          <a:lstStyle/>
          <a:p>
            <a:r>
              <a:rPr lang="ru-RU" dirty="0"/>
              <a:t>Информированность сотрудников </a:t>
            </a:r>
          </a:p>
          <a:p>
            <a:r>
              <a:rPr lang="ru-RU" dirty="0"/>
              <a:t>Точность и обстоятельность ответов на вопросы</a:t>
            </a:r>
          </a:p>
          <a:p>
            <a:r>
              <a:rPr lang="ru-RU" dirty="0"/>
              <a:t>Экспертиза типового комплекта методических документов</a:t>
            </a:r>
          </a:p>
          <a:p>
            <a:r>
              <a:rPr lang="ru-RU" dirty="0"/>
              <a:t>Регулярность заполнения дневника наблюдений</a:t>
            </a:r>
          </a:p>
        </p:txBody>
      </p:sp>
    </p:spTree>
    <p:extLst>
      <p:ext uri="{BB962C8B-B14F-4D97-AF65-F5344CB8AC3E}">
        <p14:creationId xmlns:p14="http://schemas.microsoft.com/office/powerpoint/2010/main" val="363249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E698E-A4A0-4705-9F77-7B7D19AA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71"/>
            <a:ext cx="10515600" cy="631909"/>
          </a:xfrm>
        </p:spPr>
        <p:txBody>
          <a:bodyPr/>
          <a:lstStyle/>
          <a:p>
            <a:r>
              <a:rPr lang="ru-RU" b="1" dirty="0"/>
              <a:t>ВСЕ ВЫПОЛНИЛИ ДО 01.12.2021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C69C63-AC22-4CF0-9574-5EAF2953FF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35017"/>
              </p:ext>
            </p:extLst>
          </p:nvPr>
        </p:nvGraphicFramePr>
        <p:xfrm>
          <a:off x="4197928" y="3215516"/>
          <a:ext cx="3451949" cy="1774752"/>
        </p:xfrm>
        <a:graphic>
          <a:graphicData uri="http://schemas.openxmlformats.org/drawingml/2006/table">
            <a:tbl>
              <a:tblPr/>
              <a:tblGrid>
                <a:gridCol w="3451949">
                  <a:extLst>
                    <a:ext uri="{9D8B030D-6E8A-4147-A177-3AD203B41FA5}">
                      <a16:colId xmlns:a16="http://schemas.microsoft.com/office/drawing/2014/main" val="262496063"/>
                    </a:ext>
                  </a:extLst>
                </a:gridCol>
              </a:tblGrid>
              <a:tr h="591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Невонская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СОШ № 1»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541500"/>
                  </a:ext>
                </a:extLst>
              </a:tr>
              <a:tr h="591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Седановская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СОШ»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227345"/>
                  </a:ext>
                </a:extLst>
              </a:tr>
              <a:tr h="5915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«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Эдучанская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СОШ»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0660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265C01-7E62-46BB-B9BB-008E00588D49}"/>
              </a:ext>
            </a:extLst>
          </p:cNvPr>
          <p:cNvSpPr/>
          <p:nvPr/>
        </p:nvSpPr>
        <p:spPr>
          <a:xfrm>
            <a:off x="570778" y="2847216"/>
            <a:ext cx="31242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МКОУ СОШ №5 г. Тайшета 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D4426A8-7F2F-467A-87D8-7B76ACA59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06854"/>
              </p:ext>
            </p:extLst>
          </p:nvPr>
        </p:nvGraphicFramePr>
        <p:xfrm>
          <a:off x="7740072" y="5006799"/>
          <a:ext cx="4093733" cy="11163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093733">
                  <a:extLst>
                    <a:ext uri="{9D8B030D-6E8A-4147-A177-3AD203B41FA5}">
                      <a16:colId xmlns:a16="http://schemas.microsoft.com/office/drawing/2014/main" val="6435318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"Школа-сад № 16 г. Алзамай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305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МКОУ "СОШ №3 г. Алзамай</a:t>
                      </a: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46560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03DCBF-6B03-450D-9F45-0A47CBA3EFB4}"/>
              </a:ext>
            </a:extLst>
          </p:cNvPr>
          <p:cNvSpPr/>
          <p:nvPr/>
        </p:nvSpPr>
        <p:spPr>
          <a:xfrm>
            <a:off x="570778" y="1526734"/>
            <a:ext cx="3241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МКОУ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Усть-Кадинская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СОШ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33B0DC-0E3F-4C7F-827B-D8E2924B4603}"/>
              </a:ext>
            </a:extLst>
          </p:cNvPr>
          <p:cNvSpPr/>
          <p:nvPr/>
        </p:nvSpPr>
        <p:spPr>
          <a:xfrm>
            <a:off x="570778" y="2186975"/>
            <a:ext cx="20923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МБОУ ЗСОШ №1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50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807"/>
            <a:ext cx="10515600" cy="63190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Типовой комплект методических документов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81" y="1364343"/>
            <a:ext cx="10538989" cy="49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807"/>
            <a:ext cx="10515600" cy="63190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Типовой комплект методических документов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7" y="1211716"/>
            <a:ext cx="5115152" cy="5389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52" y="1211716"/>
            <a:ext cx="5573485" cy="55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1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0514" y="551542"/>
            <a:ext cx="5863772" cy="783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Всероссийские просветительские мероприятия и конференции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07314" y="1776693"/>
            <a:ext cx="5863772" cy="331764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Обновление содержания и методик преподавания предметов в начальной школе, </a:t>
            </a:r>
          </a:p>
          <a:p>
            <a:r>
              <a:rPr lang="ru-RU" dirty="0"/>
              <a:t>русского языка и литературы, </a:t>
            </a:r>
          </a:p>
          <a:p>
            <a:r>
              <a:rPr lang="ru-RU" dirty="0"/>
              <a:t>естественнонаучных предметов, </a:t>
            </a:r>
          </a:p>
          <a:p>
            <a:r>
              <a:rPr lang="ru-RU" dirty="0"/>
              <a:t>предметных областей: «математика и информатика»,  «общественно-научные предметы»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9" y="188685"/>
            <a:ext cx="5685745" cy="64936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13715" y="58780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Всероссийские просветительские мероприятия и конференции (edsoo.ru)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25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IRO38.RU Theme">
      <a:dk1>
        <a:srgbClr val="022B38"/>
      </a:dk1>
      <a:lt1>
        <a:srgbClr val="FFFFFF"/>
      </a:lt1>
      <a:dk2>
        <a:srgbClr val="279072"/>
      </a:dk2>
      <a:lt2>
        <a:srgbClr val="F2F2F2"/>
      </a:lt2>
      <a:accent1>
        <a:srgbClr val="BF1363"/>
      </a:accent1>
      <a:accent2>
        <a:srgbClr val="39A6A3"/>
      </a:accent2>
      <a:accent3>
        <a:srgbClr val="279072"/>
      </a:accent3>
      <a:accent4>
        <a:srgbClr val="718F93"/>
      </a:accent4>
      <a:accent5>
        <a:srgbClr val="D4840B"/>
      </a:accent5>
      <a:accent6>
        <a:srgbClr val="2F5D62"/>
      </a:accent6>
      <a:hlink>
        <a:srgbClr val="4976C5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8FD4BF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.potx" id="{74819D8F-7DD5-4D4E-88CD-28B39F545FF8}" vid="{177C8ED6-8C8C-49ED-A35E-4552C9CE59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69DA29E761DA4791816C83B488D51F" ma:contentTypeVersion="14" ma:contentTypeDescription="Создание документа." ma:contentTypeScope="" ma:versionID="00df47e37033f4dbc50facb1e0388f2e">
  <xsd:schema xmlns:xsd="http://www.w3.org/2001/XMLSchema" xmlns:xs="http://www.w3.org/2001/XMLSchema" xmlns:p="http://schemas.microsoft.com/office/2006/metadata/properties" xmlns:ns3="5d740141-c44a-48fb-b8c1-37d1bb70f7b0" xmlns:ns4="a9932fac-3f7f-43af-9c7e-89bed4e4a554" targetNamespace="http://schemas.microsoft.com/office/2006/metadata/properties" ma:root="true" ma:fieldsID="25f23bdbde3b38bebfc4069260cf0e1d" ns3:_="" ns4:_="">
    <xsd:import namespace="5d740141-c44a-48fb-b8c1-37d1bb70f7b0"/>
    <xsd:import namespace="a9932fac-3f7f-43af-9c7e-89bed4e4a5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40141-c44a-48fb-b8c1-37d1bb70f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32fac-3f7f-43af-9c7e-89bed4e4a5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319B6-7CF3-4A7E-86B8-ADAB37834BFF}">
  <ds:schemaRefs>
    <ds:schemaRef ds:uri="http://purl.org/dc/elements/1.1/"/>
    <ds:schemaRef ds:uri="http://schemas.microsoft.com/office/2006/documentManagement/types"/>
    <ds:schemaRef ds:uri="5d740141-c44a-48fb-b8c1-37d1bb70f7b0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9932fac-3f7f-43af-9c7e-89bed4e4a554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6BBE48-4C84-477F-9F8C-B04C98A72E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781EC5-B82D-4E24-8F9B-D1D26ED02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40141-c44a-48fb-b8c1-37d1bb70f7b0"/>
    <ds:schemaRef ds:uri="a9932fac-3f7f-43af-9c7e-89bed4e4a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7215</TotalTime>
  <Words>320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AGLettericaC</vt:lpstr>
      <vt:lpstr>Arial</vt:lpstr>
      <vt:lpstr>Calibri</vt:lpstr>
      <vt:lpstr>Calibri Light</vt:lpstr>
      <vt:lpstr>Тема Office</vt:lpstr>
      <vt:lpstr>Промежуточные итоги апробации примерных рабочих программ в 2021/2022 уч. году в Иркутской области</vt:lpstr>
      <vt:lpstr>Презентация PowerPoint</vt:lpstr>
      <vt:lpstr>Презентация PowerPoint</vt:lpstr>
      <vt:lpstr>Cеминар по вопросам проведения апробации Примерной рабочей программы ООО предмета «Русский язык»</vt:lpstr>
      <vt:lpstr>Проблемы </vt:lpstr>
      <vt:lpstr>ВСЕ ВЫПОЛНИЛИ ДО 01.12.2021</vt:lpstr>
      <vt:lpstr>Типовой комплект методических документов</vt:lpstr>
      <vt:lpstr>Типовой комплект методических документов</vt:lpstr>
      <vt:lpstr>Всероссийские просветительские мероприятия и конференции</vt:lpstr>
      <vt:lpstr>Всероссийские просветительские мероприятия и конференции</vt:lpstr>
      <vt:lpstr>Презентация PowerPoint</vt:lpstr>
      <vt:lpstr>Методические видеоуроки</vt:lpstr>
      <vt:lpstr>ПОДГОТОВКА К КРУГЛОМУ СТОЛУ (ФЕВРАЛЬ, 2022)</vt:lpstr>
      <vt:lpstr>Презентация PowerPoint</vt:lpstr>
      <vt:lpstr>Промежуточные итоги апробации примерных рабочих программ в 2021/2022 уч. году в Иркутской области</vt:lpstr>
    </vt:vector>
  </TitlesOfParts>
  <Company>ГАУ ДПО 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переносить воду в решете</dc:title>
  <dc:creator>Быков Александр Сергеевич</dc:creator>
  <cp:lastModifiedBy>Валюшина Наталья Михайловна</cp:lastModifiedBy>
  <cp:revision>97</cp:revision>
  <dcterms:created xsi:type="dcterms:W3CDTF">2021-06-01T01:13:35Z</dcterms:created>
  <dcterms:modified xsi:type="dcterms:W3CDTF">2021-12-16T03:41:51Z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0x010100B969DA29E761DA4791816C83B488D51F</vt:lpwstr>
  </property>
</Properties>
</file>