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8" r:id="rId4"/>
    <p:sldId id="264" r:id="rId5"/>
    <p:sldId id="267" r:id="rId6"/>
    <p:sldId id="269" r:id="rId7"/>
    <p:sldId id="266" r:id="rId8"/>
    <p:sldId id="270" r:id="rId9"/>
    <p:sldId id="259" r:id="rId10"/>
    <p:sldId id="260" r:id="rId11"/>
    <p:sldId id="271" r:id="rId12"/>
    <p:sldId id="276" r:id="rId13"/>
    <p:sldId id="277" r:id="rId14"/>
    <p:sldId id="278" r:id="rId15"/>
    <p:sldId id="279" r:id="rId16"/>
    <p:sldId id="283" r:id="rId17"/>
    <p:sldId id="280" r:id="rId18"/>
    <p:sldId id="282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172" autoAdjust="0"/>
  </p:normalViewPr>
  <p:slideViewPr>
    <p:cSldViewPr>
      <p:cViewPr>
        <p:scale>
          <a:sx n="84" d="100"/>
          <a:sy n="84" d="100"/>
        </p:scale>
        <p:origin x="-239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6C5-BAB7-41D5-9FAD-17092D25839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E0EC-A4F0-4BEF-8333-5ABD36ADC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Общественное наблюдение – 70%, поэтому  обеспечение общ наблюдателей –</a:t>
            </a:r>
            <a:r>
              <a:rPr lang="ru-RU" baseline="0" dirty="0" smtClean="0"/>
              <a:t> ответственность руководителей ОО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Сроки</a:t>
            </a:r>
            <a:r>
              <a:rPr lang="ru-RU" baseline="0" dirty="0" smtClean="0"/>
              <a:t> и приказ готовы. Порядок действий прописан. Есть небольшие изменения по кол-ву школ. Действуем строго по порядку.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Ошибки , выявленные экспертами</a:t>
            </a:r>
            <a:r>
              <a:rPr lang="ru-RU" baseline="0" dirty="0" smtClean="0"/>
              <a:t> предметных комиссий, можно их условно поделить на 3 части: 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в "пользу" ученика (заведомо не видят ошибки, исправляют ошибки, подсказывают)!!!!!!....... 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Ошибки, показывающие некомпетентность педагогов – не умеют или не хотят проверять по критериям оценивания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ВПР</a:t>
            </a:r>
            <a:endParaRPr lang="ru-RU" sz="1200" b="1" i="0" u="none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Ошибка, показывающая </a:t>
            </a:r>
            <a:r>
              <a:rPr lang="ru-RU" sz="1200" b="1" i="0" u="none" strike="noStrik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обучающихся УУД – в т.ч. работать по инструкции</a:t>
            </a: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0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 первые направлены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необъективной оценки КО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низкого качества можно указать: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непривычной формой организации образовательного процесса - дистанционным обучением в конце учебного года (оценивались по рекомендации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РФ только положительные результаты учеников, неотработанна система оценивания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возможность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инф.средства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подготовке ответов обучающимися и т.п.);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проведением ВПР в начале текущего года как проверки остаточных знаний по программам предыдущего учебного года;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кадровым вопросом (нехваткой квалифицированных кадров, перегрузка педагогов).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низким уровнем качества обучения (кто смотрит правде в глаза и умеет и хочет анализировать результаты, видит слабые стороны в системе ВСОКО в т.ч.;</a:t>
            </a:r>
          </a:p>
          <a:p>
            <a:pPr>
              <a:buFontTx/>
              <a:buChar char="-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НЕОБЪЕКТИВНОСТЬ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Причины необъективного оценивания мне назвать трудно, кроме как медвежьей услугой., причем всем! но по таблице можно увидеть 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некомпетентность педагогов в предметной области ?????? или некачественная подготовка в зоне ближайшего развития??? или создание своего банка положит результатов к аттестации????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некомпетентность педагогов при работе с внешними оценочными материалами в частности с критериями, с инструкциями; </a:t>
            </a:r>
            <a:r>
              <a:rPr lang="ru-RU" baseline="0" dirty="0" smtClean="0"/>
              <a:t>Кстати, выполнение по инструкции – </a:t>
            </a:r>
            <a:r>
              <a:rPr lang="ru-RU" baseline="0" dirty="0" err="1" smtClean="0"/>
              <a:t>метапредметное</a:t>
            </a:r>
            <a:r>
              <a:rPr lang="ru-RU" baseline="0" dirty="0" smtClean="0"/>
              <a:t> УУД, кот мы уже 10 год формируем у учеников. Тогда как при перепроверки педагоги данное умение не показывают. Причем в большом проценте.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Приказ по перепроверке нужно доделать завтра и нужна ваша оперативная помощь, т.к. сдали </a:t>
            </a:r>
            <a:r>
              <a:rPr lang="ru-RU" dirty="0" err="1" smtClean="0"/>
              <a:t>фио</a:t>
            </a:r>
            <a:r>
              <a:rPr lang="ru-RU" dirty="0" smtClean="0"/>
              <a:t> экспертов только </a:t>
            </a:r>
            <a:r>
              <a:rPr lang="ru-RU" dirty="0" err="1" smtClean="0"/>
              <a:t>оек</a:t>
            </a:r>
            <a:r>
              <a:rPr lang="ru-RU" dirty="0" smtClean="0"/>
              <a:t>, </a:t>
            </a:r>
            <a:r>
              <a:rPr lang="ru-RU" dirty="0" err="1" smtClean="0"/>
              <a:t>малоголоуст</a:t>
            </a:r>
            <a:r>
              <a:rPr lang="ru-RU" dirty="0" smtClean="0"/>
              <a:t>, </a:t>
            </a:r>
            <a:r>
              <a:rPr lang="ru-RU" dirty="0" err="1" smtClean="0"/>
              <a:t>карлук</a:t>
            </a:r>
            <a:r>
              <a:rPr lang="ru-RU" dirty="0" smtClean="0"/>
              <a:t>, Х1. очень прошу сбросить мне </a:t>
            </a:r>
            <a:r>
              <a:rPr lang="ru-RU" dirty="0" err="1" smtClean="0"/>
              <a:t>фио</a:t>
            </a:r>
            <a:r>
              <a:rPr lang="ru-RU" dirty="0" smtClean="0"/>
              <a:t> экспертов остальным проверяющим школам. Проект отправлю сегодня.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 счет</a:t>
            </a:r>
            <a:r>
              <a:rPr lang="ru-RU" baseline="0" dirty="0" smtClean="0"/>
              <a:t> выездов </a:t>
            </a:r>
            <a:r>
              <a:rPr lang="ru-RU" baseline="0" dirty="0" err="1" smtClean="0"/>
              <a:t>экспетов</a:t>
            </a:r>
            <a:r>
              <a:rPr lang="ru-RU" baseline="0" dirty="0" smtClean="0"/>
              <a:t> соседних школ мы увеличиваем процент выборочного контроля как в количестве ОО, так и классов и предметов.</a:t>
            </a:r>
            <a:endParaRPr lang="ru-RU" dirty="0" smtClean="0"/>
          </a:p>
          <a:p>
            <a:r>
              <a:rPr lang="ru-RU" dirty="0" smtClean="0"/>
              <a:t>За счет этого рейтинг будет выполнен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все у нас получится, главное иметь четкий план действий,</a:t>
            </a:r>
            <a:r>
              <a:rPr lang="ru-RU" baseline="0" dirty="0" smtClean="0"/>
              <a:t> быть на чеку, чтобы оперативно решать поставленные задачи. Пожелаем себе удачи, взаимопонимания и объективности в результатах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E2C0-B0F1-4A03-9769-0F480E0F0EF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8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зависимости от общего количества набранных баллов по трем критериям определялся уровень обеспечения объективности результатов ВПР:</a:t>
            </a:r>
          </a:p>
          <a:p>
            <a:r>
              <a:rPr lang="ru-RU" dirty="0" smtClean="0"/>
              <a:t> 800 – 640 баллов – высокий; 639 – 480 баллов – средний; 479 – 320 баллов – ниже среднего; 319 – 160 баллов – низкий; 159 и ниже баллов – крайне низкий. </a:t>
            </a:r>
          </a:p>
          <a:p>
            <a:r>
              <a:rPr lang="ru-RU" dirty="0" smtClean="0"/>
              <a:t>Хочется выразить вам благодарность за работу</a:t>
            </a:r>
            <a:r>
              <a:rPr lang="ru-RU" baseline="0" dirty="0" smtClean="0"/>
              <a:t> по организации и проведению ВПР, передайте ЗД благодарность за оперативность и отзывчивость во время ВПР и перепроверок. Мы задали себе высокую планку, поднялись с 18 места. Значит можем! Назад пути нет!!!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Сумма рейтинга муниципалитета складывается из результатов не только работы УО, но и ОО. От оперативности реагирования и заполнения сайта ФИСОКО. И сайтов</a:t>
            </a:r>
            <a:r>
              <a:rPr lang="ru-RU" baseline="0" dirty="0" smtClean="0"/>
              <a:t> ОО.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мониторинге выявлены следующие проблемы: своевременное и полное заполнение сайтов, так </a:t>
            </a:r>
            <a:r>
              <a:rPr lang="ru-RU" dirty="0" smtClean="0"/>
              <a:t>проведенный в декабре 2020 года мониторинг официальных сайтов МОУО показал, что 23 МО (62%) не разместили требуемую информацию. Среди них и  наши ОО.</a:t>
            </a:r>
          </a:p>
          <a:p>
            <a:r>
              <a:rPr lang="ru-RU" dirty="0" smtClean="0"/>
              <a:t>Самые низкие баллы</a:t>
            </a:r>
            <a:r>
              <a:rPr lang="ru-RU" baseline="0" dirty="0" smtClean="0"/>
              <a:t> по </a:t>
            </a:r>
            <a:r>
              <a:rPr lang="ru-RU" dirty="0" smtClean="0"/>
              <a:t>Необъективности  получили ОО, которые на протяжении последних</a:t>
            </a:r>
            <a:r>
              <a:rPr lang="ru-RU" baseline="0" dirty="0" smtClean="0"/>
              <a:t> </a:t>
            </a:r>
            <a:r>
              <a:rPr lang="ru-RU" dirty="0" smtClean="0"/>
              <a:t>2-х</a:t>
            </a:r>
            <a:r>
              <a:rPr lang="ru-RU" baseline="0" dirty="0" smtClean="0"/>
              <a:t> лет показывают необъективность оценивания при внешних проверках. Наши школы, которые попадали в эти списки – числились там единожды.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 Низких результатах. При этом эти низкие  результаты  еще и </a:t>
            </a:r>
            <a:r>
              <a:rPr lang="ru-RU" baseline="0" dirty="0" err="1" smtClean="0"/>
              <a:t>НЕОБЪЕКТИВНы</a:t>
            </a:r>
            <a:r>
              <a:rPr lang="ru-RU" baseline="0" dirty="0" smtClean="0"/>
              <a:t> в сторону завышения!!!!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наибольшие замечания, позволившие выйти нам только на 6 место – пробелы в управлении КО в ОО. – ВСОКО, ВШК, анализы и планирование, в том числе по работе над повышением КО, по работе над обеспечением объективности результатов ВПР, ЕГЭ, ОГЭ, иных внешних мониторингов.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Поэтому убедительная просьба брать под личный контроль, если не сказать, что это должностные обязанности руководителей, УПРАВЛЕНИЕ ВСОКО. В случае необъективных результатов, закрывания глаз на эту проблему – ситуация будет только усугубляться, что конечно же нельзя допускать. А главное дети, их родители имеют право знать реальные результаты, чтобы понимать уровень подготовки, понимать </a:t>
            </a:r>
            <a:r>
              <a:rPr lang="ru-RU" baseline="0" dirty="0" err="1" smtClean="0"/>
              <a:t>профильность</a:t>
            </a:r>
            <a:r>
              <a:rPr lang="ru-RU" baseline="0" dirty="0" smtClean="0"/>
              <a:t> обучения на уровне СОО.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Чтобы не было в этом году лихорадочного заполнения сайтов по результатам ВСОКО прошу СВОЕВРЕМЕННО заполнять информацию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Вышлю шаблон, лучше заполнить по нему, чтобы </a:t>
            </a:r>
            <a:r>
              <a:rPr lang="ru-RU" baseline="0" dirty="0" err="1" smtClean="0"/>
              <a:t>притензий</a:t>
            </a:r>
            <a:r>
              <a:rPr lang="ru-RU" baseline="0" dirty="0" smtClean="0"/>
              <a:t> со стороны </a:t>
            </a:r>
            <a:r>
              <a:rPr lang="ru-RU" baseline="0" dirty="0" err="1" smtClean="0"/>
              <a:t>контролир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органиов</a:t>
            </a:r>
            <a:r>
              <a:rPr lang="ru-RU" baseline="0" dirty="0" smtClean="0"/>
              <a:t> не было и было все прозрачно и понятно по навигации сайта, замам объясню. С вас контроль! , можно посмотреть в </a:t>
            </a:r>
            <a:r>
              <a:rPr lang="ru-RU" baseline="0" dirty="0" err="1" smtClean="0"/>
              <a:t>Шелеховских</a:t>
            </a:r>
            <a:r>
              <a:rPr lang="ru-RU" baseline="0" dirty="0" smtClean="0"/>
              <a:t> 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коротко о результатах перепроверки 2020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уровне муниципалитета была проведена перепроверка работ участников ВПР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ОО района (62,5%). + на региональном уровне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Малоголоустненская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E2C0-B0F1-4A03-9769-0F480E0F0E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проблемы низкого качества обучения, выявлена проблема необъективного оценивания работ ВО ВСЕХ ОО, которые были определены для перепроверки. Хочется надеяться, что в школах которых минула перепроверка сделан объективный анализ и есть понимание проблем. Так как судя по температуре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средней по больнице необъективность оценивания или нарушение при проведении работ во всех ОО района.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ОБРАЩАЮСЬ к ВАМ в </a:t>
            </a:r>
            <a:r>
              <a:rPr lang="ru-RU" dirty="0" err="1" smtClean="0"/>
              <a:t>предверии</a:t>
            </a:r>
            <a:r>
              <a:rPr lang="ru-RU" baseline="0" dirty="0" smtClean="0"/>
              <a:t> новой ВПР 2021 </a:t>
            </a:r>
          </a:p>
          <a:p>
            <a:r>
              <a:rPr lang="ru-RU" b="1" baseline="0" dirty="0" smtClean="0"/>
              <a:t>Провести совещания в коллективах</a:t>
            </a:r>
            <a:endParaRPr lang="ru-RU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Т.е. дорогие коллеги, если мы сами будем прятать голову в песок, проблемы не рассосутся, они только усилятся.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E2C0-B0F1-4A03-9769-0F480E0F0E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Ошибки , выявленные экспертами</a:t>
            </a:r>
            <a:r>
              <a:rPr lang="ru-RU" baseline="0" dirty="0" smtClean="0"/>
              <a:t> предметных комиссий, можно их условно поделить на 3 части: 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в "пользу" ученика (заведомо не видят ошибки, исправляют ошибки, подсказывают)!!!!!!....... 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Ошибки, показывающие некомпетентность педагогов – не умеют или не хотят проверять по критериям оценивания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ВПР</a:t>
            </a:r>
            <a:endParaRPr lang="ru-RU" sz="1200" b="1" i="0" u="none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Ошибка, показывающая </a:t>
            </a:r>
            <a:r>
              <a:rPr lang="ru-RU" sz="1200" b="1" i="0" u="none" strike="noStrik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обучающихся УУД – в т.ч. работать по инструкции</a:t>
            </a:r>
            <a:r>
              <a:rPr lang="ru-RU" sz="1200" b="1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0" i="0" u="none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 первые направлены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необъективной оценки КО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низкого качества можно указать: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непривычной формой организации образовательного процесса - дистанционным обучением в конце учебного года (оценивались по рекомендации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РФ только положительные результаты учеников, неотработанна система оценивания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возможность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инф.средства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подготовке ответов обучающимися и т.п.);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проведением ВПР в начале текущего года как проверки остаточных знаний по программам предыдущего учебного года;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кадровым вопросом (нехваткой квалифицированных кадров, перегрузка педагогов).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низким уровнем качества обучения (кто смотрит правде в глаза и умеет и хочет анализировать результаты, видит слабые стороны в системе ВСОКО в т.ч.;</a:t>
            </a:r>
          </a:p>
          <a:p>
            <a:pPr>
              <a:buFontTx/>
              <a:buChar char="-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НЕОБЪЕКТИВНОСТЬ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Причины необъективного оценивания мне назвать трудно, кроме как медвежьей услугой., причем всем! но по таблице можно увидеть 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некомпетентность педагогов в предметной области ?????? или некачественная подготовка в зоне ближайшего развития??? или создание своего банка положит результатов к аттестации????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некомпетентность педагогов при работе с внешними оценочными материалами в частности с критериями, с инструкциями; </a:t>
            </a:r>
            <a:r>
              <a:rPr lang="ru-RU" baseline="0" dirty="0" smtClean="0"/>
              <a:t>Кстати, выполнение по инструкции – </a:t>
            </a:r>
            <a:r>
              <a:rPr lang="ru-RU" baseline="0" dirty="0" err="1" smtClean="0"/>
              <a:t>метапредметное</a:t>
            </a:r>
            <a:r>
              <a:rPr lang="ru-RU" baseline="0" dirty="0" smtClean="0"/>
              <a:t> УУД, кот мы уже 10 год формируем у учеников. Тогда как при перепроверки педагоги данное умение не показывают. Причем в большом проценте.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E0EC-A4F0-4BEF-8333-5ABD36ADCDA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Всероссийские проверочные работы 2021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Результаты. Нормативы. Требования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1412777"/>
          <a:ext cx="8352929" cy="4824534"/>
        </p:xfrm>
        <a:graphic>
          <a:graphicData uri="http://schemas.openxmlformats.org/drawingml/2006/table">
            <a:tbl>
              <a:tblPr/>
              <a:tblGrid>
                <a:gridCol w="3521523"/>
                <a:gridCol w="207868"/>
                <a:gridCol w="78314"/>
                <a:gridCol w="128025"/>
                <a:gridCol w="91575"/>
                <a:gridCol w="116293"/>
                <a:gridCol w="206340"/>
                <a:gridCol w="206340"/>
                <a:gridCol w="233852"/>
                <a:gridCol w="233852"/>
                <a:gridCol w="233852"/>
                <a:gridCol w="519670"/>
                <a:gridCol w="293461"/>
                <a:gridCol w="293461"/>
                <a:gridCol w="415736"/>
                <a:gridCol w="293461"/>
                <a:gridCol w="293461"/>
                <a:gridCol w="293461"/>
                <a:gridCol w="397626"/>
                <a:gridCol w="294758"/>
              </a:tblGrid>
              <a:tr h="404599">
                <a:tc row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общ-е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ИЯ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4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5, 8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Пропуск явных ошибок обучающихся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04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Исправление ответов обучающихся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0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Помощь учителем обучающимся при выполнении заданий, что привело к идентичным ответам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78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ошибок в "пользу" ученика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05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специальном поле для отметок бланка проверочной работы проставлены баллы при отсутствии ответа обучающегося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4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учителями работ не по критериям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5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Необъективно оцененные работы (завышение или занижение), не повлиявшие на итоговый результат за счет субъективной трактовки системы оценивания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Ошибка при занесения баллов за  выполненое задание  в протокол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5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ошибок по компетенции учителей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(156) на 368 учеников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на 434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на 387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на 254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на 206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на 263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на 290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на 147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4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Запись ответа не соответствует инструкции по выполнению работы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47" marR="3347" marT="3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696" y="83671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Ошибки, выявленные в ходе перепроверки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в "пользу" ученика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Ошибки, показывающие некомпетентность педагогов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Ошибка, показывающая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обучающихся УУД – в т.ч. работать по инструкции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Нормативы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№273-ФЗ ст.28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«Об образовании в Российской Федерации»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1435927"/>
            <a:ext cx="8280920" cy="1897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организация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осуществлять свою деятельность в соответствии с законодательством об образовании, в том числе: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реализацию в полном объеме образовательных программ,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соответствие качества подготовки обучающихся установленным требованиям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42900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Федеральные государственные образовательные стандарты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22108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 включает 3 вида требований: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 к структуре основных образовательных программ, в том числе требования к соотношению частей основной образовательной программы и их объёму, а также к соотношению обязательной части основной образовательной программы и части, формируемой участниками образовательного процесса;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 к условиям реализации 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требования к результатам освоения основных образовательных программ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Нормативы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0158" t="16360" r="22247" b="20641"/>
          <a:stretch>
            <a:fillRect/>
          </a:stretch>
        </p:blipFill>
        <p:spPr bwMode="auto">
          <a:xfrm>
            <a:off x="395536" y="692696"/>
            <a:ext cx="3960440" cy="29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2290" t="15547" r="23989" b="11610"/>
          <a:stretch>
            <a:fillRect/>
          </a:stretch>
        </p:blipFill>
        <p:spPr bwMode="auto">
          <a:xfrm>
            <a:off x="4860032" y="692696"/>
            <a:ext cx="3672408" cy="34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8498" t="16360" r="23907" b="34896"/>
          <a:stretch>
            <a:fillRect/>
          </a:stretch>
        </p:blipFill>
        <p:spPr bwMode="auto">
          <a:xfrm>
            <a:off x="467544" y="4005064"/>
            <a:ext cx="3816424" cy="21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472514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ПРИКАЗЫ УО ИРМО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373216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ПРИКАЗЫ ОО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Требования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Регламента и графика ВПР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Соответствие результатов требованиям ФГОС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Объективность оценивания результатов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84984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Выборочный контроль  объективности ВПР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356992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Перекрестная проверка результатов ВПР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45224"/>
            <a:ext cx="7488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Общественное наблюдение (70% от всех ВПР в ОО)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Выборочный контроль  объективности ВПР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Требования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692696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ОО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предмета (РЯ, мат)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58 классов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2" y="1268760"/>
            <a:ext cx="12961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3688" y="2708920"/>
          <a:ext cx="6096000" cy="2194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6000"/>
              </a:tblGrid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/>
                        <a:t>СОШ поселка Молодежный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/>
                        <a:t>Ширяевская СОШ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/>
                        <a:t>Никольская СОШ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/>
                        <a:t>Кыцигировская НШДС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/>
                        <a:t>Гороховская СОШ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/>
                        <a:t>Усть-Балейская НОШ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/>
                        <a:t>Малоголоустненская СОШ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  <a:tr h="15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dirty="0" err="1"/>
                        <a:t>Горячеключевская</a:t>
                      </a:r>
                      <a:r>
                        <a:rPr lang="ru-RU" sz="1800" dirty="0"/>
                        <a:t> СОШ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03" marR="63703" marT="0" marB="0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 rot="293162">
            <a:off x="5704638" y="2903289"/>
            <a:ext cx="1237205" cy="128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20%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013176"/>
            <a:ext cx="7488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18 учителей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11 школ района – эксперты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 человек муниципальные наблюдатели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805264"/>
            <a:ext cx="7488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Проверяют в УО, без выезда в ОО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09" y="5805264"/>
            <a:ext cx="2077506" cy="63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 в "пользу" ученика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Ошибки, показывающие некомпетентность педагогов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Ошибка, показывающая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обучающихся УУД – в т.ч. работать по инструкции </a:t>
            </a:r>
          </a:p>
        </p:txBody>
      </p:sp>
    </p:spTree>
    <p:extLst>
      <p:ext uri="{BB962C8B-B14F-4D97-AF65-F5344CB8AC3E}">
        <p14:creationId xmlns:p14="http://schemas.microsoft.com/office/powerpoint/2010/main" val="110159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Требования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Перекрестная проверка результатов ВПР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764704"/>
            <a:ext cx="36004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 ОО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предметов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92 класса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 экспертов  перепроверяют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реботы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95936" y="126876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3429000"/>
            <a:ext cx="324036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Выборочный контроль  объективности ВПР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55 классов 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 экспертов с выездом в ОО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6300192" y="2852936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Требования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32403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Выборочный контроль  объективности ВПР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908720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Перекрестная проверка результатов ВПР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779912" y="1700808"/>
            <a:ext cx="122413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36004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 ОО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предметов +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нач.кл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150 классов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78 экспертов  перепроверяют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реботы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93162">
            <a:off x="6712750" y="3479353"/>
            <a:ext cx="1237205" cy="128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67,5%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805264"/>
            <a:ext cx="7488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Общественные наблюдатели – 60+14=74 человека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pinimg.com/736x/ba/f7/8b/baf78b21d6301e470f3ace7a65adad52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b="21760"/>
          <a:stretch>
            <a:fillRect/>
          </a:stretch>
        </p:blipFill>
        <p:spPr bwMode="auto">
          <a:xfrm>
            <a:off x="1619672" y="404664"/>
            <a:ext cx="5940152" cy="4805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445224"/>
            <a:ext cx="748883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У НАС ПОЛУЧИТСЯ!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Результаты 2020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Вы не сможете решить проблему, пока не признаете, что она у вас есть. </a:t>
            </a:r>
          </a:p>
          <a:p>
            <a:pPr algn="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Х.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Маккей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16360" r="23907" b="34896"/>
          <a:stretch>
            <a:fillRect/>
          </a:stretch>
        </p:blipFill>
        <p:spPr bwMode="auto">
          <a:xfrm>
            <a:off x="395536" y="3429000"/>
            <a:ext cx="4896544" cy="28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1277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Мониторинг проводился по 3 критериям: 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Качество ведения МОУО ФИС ОКО; 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 Объективность образовательных результатов ВПР в МО региона; 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Механизмы обеспечения объективности результатов ВПР (Управление процессами).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5930" r="37357" b="8582"/>
          <a:stretch/>
        </p:blipFill>
        <p:spPr bwMode="auto">
          <a:xfrm>
            <a:off x="467544" y="1070956"/>
            <a:ext cx="3115734" cy="55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t="12306" r="37076" b="8365"/>
          <a:stretch/>
        </p:blipFill>
        <p:spPr bwMode="auto">
          <a:xfrm>
            <a:off x="4283968" y="1070956"/>
            <a:ext cx="3133045" cy="50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32110" r="6751" b="16704"/>
          <a:stretch>
            <a:fillRect/>
          </a:stretch>
        </p:blipFill>
        <p:spPr bwMode="auto">
          <a:xfrm>
            <a:off x="251520" y="836712"/>
            <a:ext cx="8892480" cy="30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3140968"/>
            <a:ext cx="84249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443711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Высокого уровня обеспечения объективности результатов ВПР достигли </a:t>
            </a:r>
            <a:r>
              <a:rPr lang="ru-RU" b="1" dirty="0" smtClean="0">
                <a:solidFill>
                  <a:srgbClr val="00B050"/>
                </a:solidFill>
              </a:rPr>
              <a:t>7 МО </a:t>
            </a:r>
            <a:r>
              <a:rPr lang="ru-RU" b="1" dirty="0" smtClean="0"/>
              <a:t>(16,7%), </a:t>
            </a:r>
          </a:p>
          <a:p>
            <a:r>
              <a:rPr lang="ru-RU" b="1" dirty="0" smtClean="0"/>
              <a:t>лидером стал </a:t>
            </a:r>
            <a:r>
              <a:rPr lang="ru-RU" b="1" dirty="0" err="1" smtClean="0"/>
              <a:t>Шелеховский</a:t>
            </a:r>
            <a:r>
              <a:rPr lang="ru-RU" b="1" dirty="0" smtClean="0"/>
              <a:t> район (730 баллов).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6 место – УО ИРМО</a:t>
            </a:r>
          </a:p>
          <a:p>
            <a:r>
              <a:rPr lang="ru-RU" b="1" dirty="0" smtClean="0"/>
              <a:t>Низкий уровень обеспечения объективности результатов ВПР отмечен в 6 МО 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32656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Проблемы: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1. Заполнение сайта, в том числе в соответствии с требованиями Распоряжение МО ИО 626-мр «О проведении регионального мониторинга….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8498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2. Необъективность оценивания работ ВПР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6104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3. Низкие результаты ВПР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8112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Механизмы обеспечения объективности результатов (управленческие решения)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13285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 математике </a:t>
            </a:r>
            <a:r>
              <a:rPr lang="ru-RU" sz="2800" dirty="0" smtClean="0"/>
              <a:t>успеваемость по предмету  в 2020 году снизилась по сравнению с предыдущим выпуском с 96% до 90%, а качество </a:t>
            </a:r>
            <a:r>
              <a:rPr lang="ru-RU" sz="2800" dirty="0" err="1" smtClean="0"/>
              <a:t>обученности</a:t>
            </a:r>
            <a:r>
              <a:rPr lang="ru-RU" sz="2800" dirty="0" smtClean="0"/>
              <a:t> – с 75% до 60%. </a:t>
            </a:r>
          </a:p>
          <a:p>
            <a:r>
              <a:rPr lang="ru-RU" sz="2800" b="1" dirty="0" smtClean="0"/>
              <a:t>По русскому языку </a:t>
            </a:r>
            <a:r>
              <a:rPr lang="ru-RU" sz="2800" dirty="0" smtClean="0"/>
              <a:t>также наблюдается снижение успеваемости  с 92,5% до 78,4%  и качества </a:t>
            </a:r>
            <a:r>
              <a:rPr lang="ru-RU" sz="2800" dirty="0" err="1" smtClean="0"/>
              <a:t>обученности</a:t>
            </a:r>
            <a:r>
              <a:rPr lang="ru-RU" sz="2800" dirty="0" smtClean="0"/>
              <a:t> с 62,8% до 40% 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268760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Итоги региона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4076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Механизмы обеспечения объективности результатов (управленческие решения)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12422" r="4537" b="10798"/>
          <a:stretch>
            <a:fillRect/>
          </a:stretch>
        </p:blipFill>
        <p:spPr bwMode="auto">
          <a:xfrm>
            <a:off x="0" y="2204864"/>
            <a:ext cx="873512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836712"/>
          <a:ext cx="8136907" cy="3744420"/>
        </p:xfrm>
        <a:graphic>
          <a:graphicData uri="http://schemas.openxmlformats.org/drawingml/2006/table">
            <a:tbl>
              <a:tblPr/>
              <a:tblGrid>
                <a:gridCol w="1520917"/>
                <a:gridCol w="304183"/>
                <a:gridCol w="532321"/>
                <a:gridCol w="380229"/>
                <a:gridCol w="430702"/>
                <a:gridCol w="288032"/>
                <a:gridCol w="269862"/>
                <a:gridCol w="532321"/>
                <a:gridCol w="440964"/>
                <a:gridCol w="429672"/>
                <a:gridCol w="429672"/>
                <a:gridCol w="429672"/>
                <a:gridCol w="429672"/>
                <a:gridCol w="429672"/>
                <a:gridCol w="429672"/>
                <a:gridCol w="429672"/>
                <a:gridCol w="429672"/>
              </a:tblGrid>
              <a:tr h="700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РЯ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физика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история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общ-е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биолог/окр мир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ИЯ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Большеголоустненская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Гороховская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5а,8б,9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7а,8а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8б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8а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Листвянская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5, 8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Малоголоустненская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Никольская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5а,8а,9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5а, 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7б,8б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5а,8а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Ширяевская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5а, 9б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Усть-Кудинская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5б,8в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7б,8а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Плишкинская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Бутырская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Горячеключевская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5а,8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Кудинская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8а, в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8б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Смоленская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5б,8а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Большереченская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Мамоновская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5б,8б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Ревякинская</a:t>
                      </a:r>
                    </a:p>
                  </a:txBody>
                  <a:tcPr marL="5030" marR="5030" marT="5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4797152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15"/>
            </a:pPr>
            <a:r>
              <a:rPr lang="ru-RU" sz="2800" dirty="0" smtClean="0">
                <a:solidFill>
                  <a:srgbClr val="C00000"/>
                </a:solidFill>
              </a:rPr>
              <a:t>ОО района (62,5%)         +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86916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b="1" dirty="0" err="1" smtClean="0">
                <a:solidFill>
                  <a:srgbClr val="000000"/>
                </a:solidFill>
                <a:latin typeface="Calibri"/>
              </a:rPr>
              <a:t>Малоголоустненская</a:t>
            </a:r>
            <a:r>
              <a:rPr lang="ru-RU" b="1" dirty="0" smtClean="0">
                <a:solidFill>
                  <a:srgbClr val="000000"/>
                </a:solidFill>
                <a:latin typeface="Calibri"/>
              </a:rPr>
              <a:t> СОШ –   региональная перепроверка</a:t>
            </a:r>
          </a:p>
          <a:p>
            <a:pPr fontAlgn="b"/>
            <a:r>
              <a:rPr lang="ru-RU" b="1" dirty="0" err="1" smtClean="0">
                <a:solidFill>
                  <a:srgbClr val="000000"/>
                </a:solidFill>
                <a:latin typeface="Calibri"/>
              </a:rPr>
              <a:t>Хомутовская</a:t>
            </a:r>
            <a:r>
              <a:rPr lang="ru-RU" b="1" dirty="0" smtClean="0">
                <a:solidFill>
                  <a:srgbClr val="000000"/>
                </a:solidFill>
                <a:latin typeface="Calibri"/>
              </a:rPr>
              <a:t> СОШ №1 – федеральная Проверка</a:t>
            </a:r>
            <a:endParaRPr lang="ru-RU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0648"/>
            <a:ext cx="818388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Перепроверка  2020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516</TotalTime>
  <Words>2191</Words>
  <Application>Microsoft Office PowerPoint</Application>
  <PresentationFormat>Экран (4:3)</PresentationFormat>
  <Paragraphs>660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Всероссийские проверочные работы 2021</vt:lpstr>
      <vt:lpstr>Результаты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проверочные работы 2021</dc:title>
  <dc:creator>Пользователь</dc:creator>
  <cp:lastModifiedBy>mineevaiv</cp:lastModifiedBy>
  <cp:revision>65</cp:revision>
  <dcterms:created xsi:type="dcterms:W3CDTF">2021-03-07T04:47:04Z</dcterms:created>
  <dcterms:modified xsi:type="dcterms:W3CDTF">2021-03-09T02:03:12Z</dcterms:modified>
</cp:coreProperties>
</file>